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7839"/>
    <a:srgbClr val="D4B345"/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CAE478A-36E6-461B-9209-3AC9F59615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0" name="矩形: 摺角紙張 9">
            <a:extLst>
              <a:ext uri="{FF2B5EF4-FFF2-40B4-BE49-F238E27FC236}">
                <a16:creationId xmlns:a16="http://schemas.microsoft.com/office/drawing/2014/main" id="{DB55ABB2-6C2A-415B-9BAA-192E88B6E24A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947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rgbClr val="D4B345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  <a:r>
              <a:rPr lang="en-US" altLang="zh-TW" dirty="0"/>
              <a:t>type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7D370B56-35AB-4D5D-B584-B60B071C1C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5" name="標題 1">
            <a:extLst>
              <a:ext uri="{FF2B5EF4-FFF2-40B4-BE49-F238E27FC236}">
                <a16:creationId xmlns:a16="http://schemas.microsoft.com/office/drawing/2014/main" id="{6B9A8B53-C511-4DB1-8508-C739E37D3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980" y="2344799"/>
            <a:ext cx="11286930" cy="2387600"/>
          </a:xfrm>
        </p:spPr>
        <p:txBody>
          <a:bodyPr anchor="ctr">
            <a:noAutofit/>
          </a:bodyPr>
          <a:lstStyle>
            <a:lvl1pPr algn="ctr">
              <a:defRPr sz="13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  <a:br>
              <a:rPr lang="en-US" altLang="zh-TW" dirty="0"/>
            </a:br>
            <a:r>
              <a:rPr lang="zh-TW" altLang="en-US" dirty="0"/>
              <a:t>開始新增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9338926B-A97C-41D4-A567-4AF7D0179BC8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第一課 實體商店與網路商店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3800" dirty="0"/>
              <a:t>一、之所以</a:t>
            </a:r>
            <a:r>
              <a:rPr lang="en-US" altLang="zh-TW" sz="3800" dirty="0">
                <a:latin typeface="標楷體" panose="03000509000000000000" pitchFamily="65" charset="-120"/>
              </a:rPr>
              <a:t>…</a:t>
            </a:r>
            <a:r>
              <a:rPr lang="zh-TW" altLang="en-US" sz="3800" dirty="0">
                <a:latin typeface="標楷體" panose="03000509000000000000" pitchFamily="65" charset="-120"/>
              </a:rPr>
              <a:t>，是因為</a:t>
            </a:r>
            <a:r>
              <a:rPr lang="en-US" altLang="zh-TW" sz="3800" dirty="0">
                <a:latin typeface="標楷體" panose="03000509000000000000" pitchFamily="65" charset="-120"/>
              </a:rPr>
              <a:t>…</a:t>
            </a:r>
            <a:r>
              <a:rPr lang="zh-TW" altLang="en-US" sz="3800" dirty="0"/>
              <a:t>｜</a:t>
            </a:r>
            <a:r>
              <a:rPr lang="en-US" altLang="zh-TW" sz="3800" dirty="0"/>
              <a:t>the reason that…is that…</a:t>
            </a:r>
            <a:endParaRPr lang="zh-TW" altLang="en-US" sz="38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網路商店</a:t>
            </a:r>
            <a:r>
              <a:rPr lang="zh-TW" altLang="en-US" dirty="0">
                <a:solidFill>
                  <a:srgbClr val="FF0000"/>
                </a:solidFill>
              </a:rPr>
              <a:t>之所以</a:t>
            </a:r>
            <a:r>
              <a:rPr lang="zh-TW" altLang="en-US" dirty="0"/>
              <a:t>能迅速發展起來，</a:t>
            </a:r>
            <a:r>
              <a:rPr lang="zh-TW" altLang="en-US" dirty="0">
                <a:solidFill>
                  <a:srgbClr val="FF0000"/>
                </a:solidFill>
              </a:rPr>
              <a:t>是因為</a:t>
            </a:r>
            <a:r>
              <a:rPr lang="zh-TW" altLang="en-US" dirty="0"/>
              <a:t>有兩個優勢。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商品的價格</a:t>
            </a:r>
            <a:r>
              <a:rPr lang="zh-TW" altLang="en-US" dirty="0">
                <a:solidFill>
                  <a:srgbClr val="FF0000"/>
                </a:solidFill>
              </a:rPr>
              <a:t>之所以</a:t>
            </a:r>
            <a:r>
              <a:rPr lang="zh-TW" altLang="en-US" dirty="0"/>
              <a:t>提高，</a:t>
            </a:r>
            <a:r>
              <a:rPr lang="zh-TW" altLang="en-US" dirty="0">
                <a:solidFill>
                  <a:srgbClr val="FF0000"/>
                </a:solidFill>
              </a:rPr>
              <a:t>是因為</a:t>
            </a:r>
            <a:r>
              <a:rPr lang="zh-TW" altLang="en-US" dirty="0"/>
              <a:t>貨量不足，或需求量變大。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目前氣候</a:t>
            </a:r>
            <a:r>
              <a:rPr lang="zh-TW" altLang="en-US" dirty="0">
                <a:solidFill>
                  <a:srgbClr val="FF0000"/>
                </a:solidFill>
              </a:rPr>
              <a:t>之所以</a:t>
            </a:r>
            <a:r>
              <a:rPr lang="zh-TW" altLang="en-US" dirty="0"/>
              <a:t>異常，</a:t>
            </a:r>
            <a:r>
              <a:rPr lang="zh-TW" altLang="en-US" dirty="0">
                <a:solidFill>
                  <a:srgbClr val="FF0000"/>
                </a:solidFill>
              </a:rPr>
              <a:t>是因為</a:t>
            </a:r>
            <a:r>
              <a:rPr lang="zh-TW" altLang="en-US" dirty="0"/>
              <a:t>地球環境受到破壞。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3600" dirty="0"/>
              <a:t>二、</a:t>
            </a:r>
            <a:r>
              <a:rPr lang="en-US" altLang="zh-TW" sz="3600" dirty="0"/>
              <a:t>(A)</a:t>
            </a:r>
            <a:r>
              <a:rPr lang="zh-TW" altLang="en-US" sz="3600" dirty="0"/>
              <a:t>跟</a:t>
            </a:r>
            <a:r>
              <a:rPr lang="en-US" altLang="zh-TW" sz="3600" dirty="0"/>
              <a:t>(B)</a:t>
            </a:r>
            <a:r>
              <a:rPr lang="zh-TW" altLang="en-US" sz="3600" dirty="0"/>
              <a:t>比</a:t>
            </a:r>
            <a:r>
              <a:rPr lang="zh-TW" altLang="en-US" sz="3600" dirty="0">
                <a:latin typeface="標楷體" panose="03000509000000000000" pitchFamily="65" charset="-120"/>
              </a:rPr>
              <a:t>起來，</a:t>
            </a:r>
            <a:r>
              <a:rPr lang="en-US" altLang="zh-TW" sz="3600" dirty="0">
                <a:latin typeface="標楷體" panose="03000509000000000000" pitchFamily="65" charset="-120"/>
              </a:rPr>
              <a:t>…</a:t>
            </a:r>
            <a:r>
              <a:rPr lang="zh-TW" altLang="en-US" sz="3600" dirty="0">
                <a:latin typeface="標楷體" panose="03000509000000000000" pitchFamily="65" charset="-120"/>
              </a:rPr>
              <a:t>｜</a:t>
            </a:r>
            <a:r>
              <a:rPr lang="en-US" altLang="zh-TW" sz="3600" dirty="0"/>
              <a:t>in comparison with (B), (A)…</a:t>
            </a:r>
            <a:endParaRPr lang="zh-TW" altLang="en-US" sz="36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跟</a:t>
            </a:r>
            <a:r>
              <a:rPr lang="zh-TW" altLang="en-US" dirty="0"/>
              <a:t>網購</a:t>
            </a:r>
            <a:r>
              <a:rPr lang="zh-TW" altLang="en-US" dirty="0">
                <a:solidFill>
                  <a:srgbClr val="FF0000"/>
                </a:solidFill>
              </a:rPr>
              <a:t>比起來</a:t>
            </a:r>
            <a:r>
              <a:rPr lang="zh-TW" altLang="en-US" dirty="0"/>
              <a:t>，去實體商店購物也還是有人支持。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跟</a:t>
            </a:r>
            <a:r>
              <a:rPr lang="zh-TW" altLang="en-US" dirty="0"/>
              <a:t>開一家實體商店</a:t>
            </a:r>
            <a:r>
              <a:rPr lang="zh-TW" altLang="en-US" dirty="0">
                <a:solidFill>
                  <a:srgbClr val="FF0000"/>
                </a:solidFill>
              </a:rPr>
              <a:t>比起來</a:t>
            </a:r>
            <a:r>
              <a:rPr lang="zh-TW" altLang="en-US" dirty="0"/>
              <a:t>，開網路商店的成本比較少。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這件衣服的材質</a:t>
            </a:r>
            <a:r>
              <a:rPr lang="zh-TW" altLang="en-US" dirty="0">
                <a:solidFill>
                  <a:srgbClr val="FF0000"/>
                </a:solidFill>
              </a:rPr>
              <a:t>跟</a:t>
            </a:r>
            <a:r>
              <a:rPr lang="zh-TW" altLang="en-US" dirty="0"/>
              <a:t>那件的</a:t>
            </a:r>
            <a:r>
              <a:rPr lang="zh-TW" altLang="en-US" dirty="0">
                <a:solidFill>
                  <a:srgbClr val="FF0000"/>
                </a:solidFill>
              </a:rPr>
              <a:t>比起來</a:t>
            </a:r>
            <a:r>
              <a:rPr lang="zh-TW" altLang="en-US" dirty="0"/>
              <a:t>，這件的材質差得多。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三、加入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行列｜</a:t>
            </a:r>
            <a:r>
              <a:rPr lang="en-US" altLang="zh-TW" dirty="0"/>
              <a:t>to join the row of…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網路購物的比例大幅度增加了，於是很多企業與商店紛紛</a:t>
            </a:r>
            <a:r>
              <a:rPr lang="zh-TW" altLang="en-US" dirty="0">
                <a:solidFill>
                  <a:srgbClr val="FF0000"/>
                </a:solidFill>
              </a:rPr>
              <a:t>加入</a:t>
            </a:r>
            <a:r>
              <a:rPr lang="zh-TW" altLang="en-US" dirty="0"/>
              <a:t>網路銷售</a:t>
            </a:r>
            <a:r>
              <a:rPr lang="zh-TW" altLang="en-US" dirty="0">
                <a:solidFill>
                  <a:srgbClr val="FF0000"/>
                </a:solidFill>
              </a:rPr>
              <a:t>行列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為了大家健康，很多餐廳紛紛</a:t>
            </a:r>
            <a:r>
              <a:rPr lang="zh-TW" altLang="en-US" dirty="0">
                <a:solidFill>
                  <a:srgbClr val="FF0000"/>
                </a:solidFill>
              </a:rPr>
              <a:t>加入</a:t>
            </a:r>
            <a:r>
              <a:rPr lang="zh-TW" altLang="en-US" dirty="0"/>
              <a:t>店內禁止吸菸的</a:t>
            </a:r>
            <a:r>
              <a:rPr lang="zh-TW" altLang="en-US" dirty="0">
                <a:solidFill>
                  <a:srgbClr val="FF0000"/>
                </a:solidFill>
              </a:rPr>
              <a:t>行列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北極熊快要消失了，於是很多專家</a:t>
            </a:r>
            <a:r>
              <a:rPr lang="zh-TW" altLang="en-US" dirty="0">
                <a:solidFill>
                  <a:srgbClr val="FF0000"/>
                </a:solidFill>
              </a:rPr>
              <a:t>加入</a:t>
            </a:r>
            <a:r>
              <a:rPr lang="zh-TW" altLang="en-US" dirty="0"/>
              <a:t>研究如何</a:t>
            </a:r>
            <a:r>
              <a:rPr lang="zh-TW" altLang="en-US"/>
              <a:t>保護牠們的</a:t>
            </a:r>
            <a:r>
              <a:rPr lang="zh-TW" altLang="en-US" dirty="0">
                <a:solidFill>
                  <a:srgbClr val="FF0000"/>
                </a:solidFill>
              </a:rPr>
              <a:t>行列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196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41</cp:revision>
  <dcterms:created xsi:type="dcterms:W3CDTF">2024-07-26T00:45:44Z</dcterms:created>
  <dcterms:modified xsi:type="dcterms:W3CDTF">2026-04-24T07:47:16Z</dcterms:modified>
</cp:coreProperties>
</file>